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1" r:id="rId5"/>
    <p:sldId id="262" r:id="rId6"/>
    <p:sldId id="263" r:id="rId7"/>
    <p:sldId id="259" r:id="rId8"/>
    <p:sldId id="260"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November 30,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9479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November 30,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70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November 30,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47144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November 30,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8840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November 30,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44709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November 30,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49403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November 30,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796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November 30,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61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November 30,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5572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November 30,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2948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November 30,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0486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November 30,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41583465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r.wikipedia.org/wiki/Python_(langag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raw.githubusercontent.com/madmashup/targeted-marketing-predictive-engine/master/banking.cs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Video 3">
            <a:extLst>
              <a:ext uri="{FF2B5EF4-FFF2-40B4-BE49-F238E27FC236}">
                <a16:creationId xmlns:a16="http://schemas.microsoft.com/office/drawing/2014/main" id="{1A004863-9427-498D-BF23-DC9F4E8733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 y="10"/>
            <a:ext cx="12191999" cy="6857989"/>
          </a:xfrm>
          <a:prstGeom prst="rect">
            <a:avLst/>
          </a:prstGeom>
        </p:spPr>
      </p:pic>
      <p:sp useBgFill="1">
        <p:nvSpPr>
          <p:cNvPr id="11" name="Freeform: Shape 10">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CF3803B-583C-EC4F-A47A-8297B65E4D84}"/>
              </a:ext>
            </a:extLst>
          </p:cNvPr>
          <p:cNvSpPr>
            <a:spLocks noGrp="1"/>
          </p:cNvSpPr>
          <p:nvPr>
            <p:ph type="ctrTitle"/>
          </p:nvPr>
        </p:nvSpPr>
        <p:spPr>
          <a:xfrm>
            <a:off x="723900" y="5430741"/>
            <a:ext cx="10750253" cy="632588"/>
          </a:xfrm>
        </p:spPr>
        <p:txBody>
          <a:bodyPr>
            <a:normAutofit/>
          </a:bodyPr>
          <a:lstStyle/>
          <a:p>
            <a:r>
              <a:rPr lang="en-US" dirty="0"/>
              <a:t>Exploratory data analysis</a:t>
            </a:r>
          </a:p>
        </p:txBody>
      </p:sp>
      <p:sp>
        <p:nvSpPr>
          <p:cNvPr id="3" name="Subtitle 2">
            <a:extLst>
              <a:ext uri="{FF2B5EF4-FFF2-40B4-BE49-F238E27FC236}">
                <a16:creationId xmlns:a16="http://schemas.microsoft.com/office/drawing/2014/main" id="{1533F3C2-C164-A14A-BDF8-7745C9FDB035}"/>
              </a:ext>
            </a:extLst>
          </p:cNvPr>
          <p:cNvSpPr>
            <a:spLocks noGrp="1"/>
          </p:cNvSpPr>
          <p:nvPr>
            <p:ph type="subTitle" idx="1"/>
          </p:nvPr>
        </p:nvSpPr>
        <p:spPr>
          <a:xfrm>
            <a:off x="1703850" y="6083801"/>
            <a:ext cx="8803231" cy="494419"/>
          </a:xfrm>
        </p:spPr>
        <p:txBody>
          <a:bodyPr>
            <a:normAutofit/>
          </a:bodyPr>
          <a:lstStyle/>
          <a:p>
            <a:r>
              <a:rPr lang="en-US" dirty="0"/>
              <a:t>Austin Wilson</a:t>
            </a:r>
          </a:p>
        </p:txBody>
      </p:sp>
    </p:spTree>
    <p:extLst>
      <p:ext uri="{BB962C8B-B14F-4D97-AF65-F5344CB8AC3E}">
        <p14:creationId xmlns:p14="http://schemas.microsoft.com/office/powerpoint/2010/main" val="131388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E226-A2CF-4746-A020-8F9B3006FF01}"/>
              </a:ext>
            </a:extLst>
          </p:cNvPr>
          <p:cNvSpPr>
            <a:spLocks noGrp="1"/>
          </p:cNvSpPr>
          <p:nvPr>
            <p:ph type="title"/>
          </p:nvPr>
        </p:nvSpPr>
        <p:spPr/>
        <p:txBody>
          <a:bodyPr/>
          <a:lstStyle/>
          <a:p>
            <a:r>
              <a:rPr lang="en-US" dirty="0"/>
              <a:t>education</a:t>
            </a:r>
          </a:p>
        </p:txBody>
      </p:sp>
      <p:sp>
        <p:nvSpPr>
          <p:cNvPr id="3" name="Content Placeholder 2">
            <a:extLst>
              <a:ext uri="{FF2B5EF4-FFF2-40B4-BE49-F238E27FC236}">
                <a16:creationId xmlns:a16="http://schemas.microsoft.com/office/drawing/2014/main" id="{D8D45842-3A97-FE4A-91EA-75020CF2840B}"/>
              </a:ext>
            </a:extLst>
          </p:cNvPr>
          <p:cNvSpPr>
            <a:spLocks noGrp="1"/>
          </p:cNvSpPr>
          <p:nvPr>
            <p:ph idx="1"/>
          </p:nvPr>
        </p:nvSpPr>
        <p:spPr>
          <a:xfrm>
            <a:off x="1050879" y="1825625"/>
            <a:ext cx="9810604" cy="1041143"/>
          </a:xfrm>
        </p:spPr>
        <p:txBody>
          <a:bodyPr>
            <a:normAutofit fontScale="92500" lnSpcReduction="10000"/>
          </a:bodyPr>
          <a:lstStyle/>
          <a:p>
            <a:r>
              <a:rPr lang="en-US" dirty="0"/>
              <a:t>Now for education level there are several different categories basic.4y, unknown, </a:t>
            </a:r>
            <a:r>
              <a:rPr lang="en-US" dirty="0" err="1"/>
              <a:t>university.degree</a:t>
            </a:r>
            <a:r>
              <a:rPr lang="en-US" dirty="0"/>
              <a:t>, </a:t>
            </a:r>
            <a:r>
              <a:rPr lang="en-US" dirty="0" err="1"/>
              <a:t>high.school</a:t>
            </a:r>
            <a:r>
              <a:rPr lang="en-US" dirty="0"/>
              <a:t>, basic.9y, </a:t>
            </a:r>
            <a:r>
              <a:rPr lang="en-US" dirty="0" err="1"/>
              <a:t>professional.course</a:t>
            </a:r>
            <a:r>
              <a:rPr lang="en-US" dirty="0"/>
              <a:t>, basic.6y, illiterate </a:t>
            </a:r>
          </a:p>
          <a:p>
            <a:r>
              <a:rPr lang="en-US" dirty="0"/>
              <a:t>We can assume that basic.4y, basic.6y and basic.9y are all basic and relabel them accordingly </a:t>
            </a:r>
          </a:p>
          <a:p>
            <a:endParaRPr lang="en-US" dirty="0"/>
          </a:p>
        </p:txBody>
      </p:sp>
      <p:pic>
        <p:nvPicPr>
          <p:cNvPr id="4" name="Picture 3" descr="Text&#10;&#10;Description automatically generated">
            <a:extLst>
              <a:ext uri="{FF2B5EF4-FFF2-40B4-BE49-F238E27FC236}">
                <a16:creationId xmlns:a16="http://schemas.microsoft.com/office/drawing/2014/main" id="{58F8A3A9-AC1C-FB47-A234-389207349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917" y="3669441"/>
            <a:ext cx="4152900" cy="186690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94087B8C-A781-7546-A67E-D2FC818B4067}"/>
              </a:ext>
            </a:extLst>
          </p:cNvPr>
          <p:cNvPicPr>
            <a:picLocks noChangeAspect="1"/>
          </p:cNvPicPr>
          <p:nvPr/>
        </p:nvPicPr>
        <p:blipFill>
          <a:blip r:embed="rId3"/>
          <a:stretch>
            <a:fillRect/>
          </a:stretch>
        </p:blipFill>
        <p:spPr>
          <a:xfrm>
            <a:off x="5956181" y="3669441"/>
            <a:ext cx="5810936" cy="1018411"/>
          </a:xfrm>
          <a:prstGeom prst="rect">
            <a:avLst/>
          </a:prstGeom>
        </p:spPr>
      </p:pic>
    </p:spTree>
    <p:extLst>
      <p:ext uri="{BB962C8B-B14F-4D97-AF65-F5344CB8AC3E}">
        <p14:creationId xmlns:p14="http://schemas.microsoft.com/office/powerpoint/2010/main" val="86661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B707-CF61-7D4F-8233-28D6F5A17434}"/>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EDF717B3-D623-4C41-B567-E5B08D88A7DB}"/>
              </a:ext>
            </a:extLst>
          </p:cNvPr>
          <p:cNvSpPr>
            <a:spLocks noGrp="1"/>
          </p:cNvSpPr>
          <p:nvPr>
            <p:ph idx="1"/>
          </p:nvPr>
        </p:nvSpPr>
        <p:spPr/>
        <p:txBody>
          <a:bodyPr/>
          <a:lstStyle/>
          <a:p>
            <a:r>
              <a:rPr lang="en-US" dirty="0"/>
              <a:t>Customers who have defaulted (binary)</a:t>
            </a:r>
          </a:p>
        </p:txBody>
      </p:sp>
      <p:pic>
        <p:nvPicPr>
          <p:cNvPr id="4" name="Picture 3" descr="A screenshot of a computer&#10;&#10;Description automatically generated with medium confidence">
            <a:extLst>
              <a:ext uri="{FF2B5EF4-FFF2-40B4-BE49-F238E27FC236}">
                <a16:creationId xmlns:a16="http://schemas.microsoft.com/office/drawing/2014/main" id="{D81E693C-22BB-C349-9348-5E6DD62D4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537" y="2802321"/>
            <a:ext cx="5875094" cy="2748349"/>
          </a:xfrm>
          <a:prstGeom prst="rect">
            <a:avLst/>
          </a:prstGeom>
        </p:spPr>
      </p:pic>
    </p:spTree>
    <p:extLst>
      <p:ext uri="{BB962C8B-B14F-4D97-AF65-F5344CB8AC3E}">
        <p14:creationId xmlns:p14="http://schemas.microsoft.com/office/powerpoint/2010/main" val="2256273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39FA-D634-9843-A5D5-DC6EEF6740E3}"/>
              </a:ext>
            </a:extLst>
          </p:cNvPr>
          <p:cNvSpPr>
            <a:spLocks noGrp="1"/>
          </p:cNvSpPr>
          <p:nvPr>
            <p:ph type="title"/>
          </p:nvPr>
        </p:nvSpPr>
        <p:spPr/>
        <p:txBody>
          <a:bodyPr/>
          <a:lstStyle/>
          <a:p>
            <a:r>
              <a:rPr lang="en-US" dirty="0"/>
              <a:t>housing</a:t>
            </a:r>
          </a:p>
        </p:txBody>
      </p:sp>
      <p:sp>
        <p:nvSpPr>
          <p:cNvPr id="3" name="Content Placeholder 2">
            <a:extLst>
              <a:ext uri="{FF2B5EF4-FFF2-40B4-BE49-F238E27FC236}">
                <a16:creationId xmlns:a16="http://schemas.microsoft.com/office/drawing/2014/main" id="{27C68EF7-63F1-B24D-A87D-B316E61AFD67}"/>
              </a:ext>
            </a:extLst>
          </p:cNvPr>
          <p:cNvSpPr>
            <a:spLocks noGrp="1"/>
          </p:cNvSpPr>
          <p:nvPr>
            <p:ph idx="1"/>
          </p:nvPr>
        </p:nvSpPr>
        <p:spPr/>
        <p:txBody>
          <a:bodyPr/>
          <a:lstStyle/>
          <a:p>
            <a:r>
              <a:rPr lang="en-US" dirty="0"/>
              <a:t>House loan (binary)</a:t>
            </a:r>
          </a:p>
        </p:txBody>
      </p:sp>
      <p:pic>
        <p:nvPicPr>
          <p:cNvPr id="5" name="Picture 4" descr="Graphical user interface, text, application&#10;&#10;Description automatically generated">
            <a:extLst>
              <a:ext uri="{FF2B5EF4-FFF2-40B4-BE49-F238E27FC236}">
                <a16:creationId xmlns:a16="http://schemas.microsoft.com/office/drawing/2014/main" id="{B8810E3C-6C63-8E49-88AB-E193AF2915E6}"/>
              </a:ext>
            </a:extLst>
          </p:cNvPr>
          <p:cNvPicPr>
            <a:picLocks noChangeAspect="1"/>
          </p:cNvPicPr>
          <p:nvPr/>
        </p:nvPicPr>
        <p:blipFill>
          <a:blip r:embed="rId2"/>
          <a:stretch>
            <a:fillRect/>
          </a:stretch>
        </p:blipFill>
        <p:spPr>
          <a:xfrm>
            <a:off x="4273550" y="3316100"/>
            <a:ext cx="3644900" cy="1447800"/>
          </a:xfrm>
          <a:prstGeom prst="rect">
            <a:avLst/>
          </a:prstGeom>
        </p:spPr>
      </p:pic>
    </p:spTree>
    <p:extLst>
      <p:ext uri="{BB962C8B-B14F-4D97-AF65-F5344CB8AC3E}">
        <p14:creationId xmlns:p14="http://schemas.microsoft.com/office/powerpoint/2010/main" val="347765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203-2980-2345-9CD3-02B143B2E0ED}"/>
              </a:ext>
            </a:extLst>
          </p:cNvPr>
          <p:cNvSpPr>
            <a:spLocks noGrp="1"/>
          </p:cNvSpPr>
          <p:nvPr>
            <p:ph type="title"/>
          </p:nvPr>
        </p:nvSpPr>
        <p:spPr/>
        <p:txBody>
          <a:bodyPr/>
          <a:lstStyle/>
          <a:p>
            <a:r>
              <a:rPr lang="en-US" dirty="0"/>
              <a:t>y</a:t>
            </a:r>
          </a:p>
        </p:txBody>
      </p:sp>
      <p:sp>
        <p:nvSpPr>
          <p:cNvPr id="3" name="Content Placeholder 2">
            <a:extLst>
              <a:ext uri="{FF2B5EF4-FFF2-40B4-BE49-F238E27FC236}">
                <a16:creationId xmlns:a16="http://schemas.microsoft.com/office/drawing/2014/main" id="{02D2C14C-4451-AE42-BE4B-98F715042C38}"/>
              </a:ext>
            </a:extLst>
          </p:cNvPr>
          <p:cNvSpPr>
            <a:spLocks noGrp="1"/>
          </p:cNvSpPr>
          <p:nvPr>
            <p:ph idx="1"/>
          </p:nvPr>
        </p:nvSpPr>
        <p:spPr/>
        <p:txBody>
          <a:bodyPr/>
          <a:lstStyle/>
          <a:p>
            <a:r>
              <a:rPr lang="en-US" dirty="0"/>
              <a:t>This is the target variable </a:t>
            </a:r>
          </a:p>
          <a:p>
            <a:r>
              <a:rPr lang="en-US" dirty="0"/>
              <a:t>Has the customer subscribed to a term deposit </a:t>
            </a:r>
          </a:p>
        </p:txBody>
      </p:sp>
    </p:spTree>
    <p:extLst>
      <p:ext uri="{BB962C8B-B14F-4D97-AF65-F5344CB8AC3E}">
        <p14:creationId xmlns:p14="http://schemas.microsoft.com/office/powerpoint/2010/main" val="163140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C8EE-E9D2-CF44-9DE9-ED2392CF7775}"/>
              </a:ext>
            </a:extLst>
          </p:cNvPr>
          <p:cNvSpPr>
            <a:spLocks noGrp="1"/>
          </p:cNvSpPr>
          <p:nvPr>
            <p:ph type="title"/>
          </p:nvPr>
        </p:nvSpPr>
        <p:spPr/>
        <p:txBody>
          <a:bodyPr/>
          <a:lstStyle/>
          <a:p>
            <a:r>
              <a:rPr lang="en-US" dirty="0"/>
              <a:t>Import libraries</a:t>
            </a:r>
          </a:p>
        </p:txBody>
      </p:sp>
      <p:pic>
        <p:nvPicPr>
          <p:cNvPr id="5" name="Content Placeholder 4" descr="Icon&#10;&#10;Description automatically generated">
            <a:extLst>
              <a:ext uri="{FF2B5EF4-FFF2-40B4-BE49-F238E27FC236}">
                <a16:creationId xmlns:a16="http://schemas.microsoft.com/office/drawing/2014/main" id="{3C6E5008-E145-E343-87FB-A94400D72C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096000" y="1941041"/>
            <a:ext cx="4429125" cy="4429125"/>
          </a:xfrm>
        </p:spPr>
      </p:pic>
      <p:sp>
        <p:nvSpPr>
          <p:cNvPr id="6" name="TextBox 5">
            <a:extLst>
              <a:ext uri="{FF2B5EF4-FFF2-40B4-BE49-F238E27FC236}">
                <a16:creationId xmlns:a16="http://schemas.microsoft.com/office/drawing/2014/main" id="{9E7A2B66-04DB-254B-8225-B0A8A126CEAC}"/>
              </a:ext>
            </a:extLst>
          </p:cNvPr>
          <p:cNvSpPr txBox="1"/>
          <p:nvPr/>
        </p:nvSpPr>
        <p:spPr>
          <a:xfrm>
            <a:off x="3741737" y="6254750"/>
            <a:ext cx="4429125" cy="230832"/>
          </a:xfrm>
          <a:prstGeom prst="rect">
            <a:avLst/>
          </a:prstGeom>
          <a:noFill/>
        </p:spPr>
        <p:txBody>
          <a:bodyPr wrap="square" rtlCol="0">
            <a:spAutoFit/>
          </a:bodyPr>
          <a:lstStyle/>
          <a:p>
            <a:r>
              <a:rPr lang="en-US" sz="900">
                <a:hlinkClick r:id="rId3" tooltip="https://fr.wikipedia.org/wiki/Python_(langage)"/>
              </a:rPr>
              <a:t>This Photo</a:t>
            </a:r>
            <a:r>
              <a:rPr lang="en-US" sz="900"/>
              <a:t> by Unknown Author is licensed under </a:t>
            </a:r>
            <a:r>
              <a:rPr lang="en-US" sz="900">
                <a:hlinkClick r:id="rId4" tooltip="https://creativecommons.org/licenses/by-sa/3.0/"/>
              </a:rPr>
              <a:t>CC BY-SA</a:t>
            </a:r>
            <a:endParaRPr lang="en-US" sz="900"/>
          </a:p>
        </p:txBody>
      </p:sp>
      <p:sp>
        <p:nvSpPr>
          <p:cNvPr id="7" name="TextBox 6">
            <a:extLst>
              <a:ext uri="{FF2B5EF4-FFF2-40B4-BE49-F238E27FC236}">
                <a16:creationId xmlns:a16="http://schemas.microsoft.com/office/drawing/2014/main" id="{901782E8-0A54-8940-94C1-A7FA0DD083D5}"/>
              </a:ext>
            </a:extLst>
          </p:cNvPr>
          <p:cNvSpPr txBox="1"/>
          <p:nvPr/>
        </p:nvSpPr>
        <p:spPr>
          <a:xfrm>
            <a:off x="506627" y="2533134"/>
            <a:ext cx="3781168" cy="3970318"/>
          </a:xfrm>
          <a:prstGeom prst="rect">
            <a:avLst/>
          </a:prstGeom>
          <a:noFill/>
        </p:spPr>
        <p:txBody>
          <a:bodyPr wrap="square" rtlCol="0">
            <a:spAutoFit/>
          </a:bodyPr>
          <a:lstStyle/>
          <a:p>
            <a:r>
              <a:rPr lang="en-US" dirty="0"/>
              <a:t>import pandas as pd</a:t>
            </a:r>
          </a:p>
          <a:p>
            <a:r>
              <a:rPr lang="en-US" dirty="0"/>
              <a:t>import </a:t>
            </a:r>
            <a:r>
              <a:rPr lang="en-US" dirty="0" err="1"/>
              <a:t>numpy</a:t>
            </a:r>
            <a:r>
              <a:rPr lang="en-US" dirty="0"/>
              <a:t> as np</a:t>
            </a:r>
          </a:p>
          <a:p>
            <a:r>
              <a:rPr lang="en-US" dirty="0"/>
              <a:t>from </a:t>
            </a:r>
            <a:r>
              <a:rPr lang="en-US" dirty="0" err="1"/>
              <a:t>sklearn</a:t>
            </a:r>
            <a:r>
              <a:rPr lang="en-US" dirty="0"/>
              <a:t> import preprocessing</a:t>
            </a:r>
          </a:p>
          <a:p>
            <a:r>
              <a:rPr lang="en-US" dirty="0"/>
              <a:t>import </a:t>
            </a:r>
            <a:r>
              <a:rPr lang="en-US" dirty="0" err="1"/>
              <a:t>matplotlib.pyplot</a:t>
            </a:r>
            <a:r>
              <a:rPr lang="en-US" dirty="0"/>
              <a:t> as </a:t>
            </a:r>
            <a:r>
              <a:rPr lang="en-US" dirty="0" err="1"/>
              <a:t>plt</a:t>
            </a:r>
            <a:r>
              <a:rPr lang="en-US" dirty="0"/>
              <a:t> </a:t>
            </a:r>
          </a:p>
          <a:p>
            <a:r>
              <a:rPr lang="en-US" dirty="0" err="1"/>
              <a:t>plt.rc</a:t>
            </a:r>
            <a:r>
              <a:rPr lang="en-US" dirty="0"/>
              <a:t>("font", size=14)</a:t>
            </a:r>
          </a:p>
          <a:p>
            <a:r>
              <a:rPr lang="en-US" dirty="0"/>
              <a:t>from </a:t>
            </a:r>
            <a:r>
              <a:rPr lang="en-US" dirty="0" err="1"/>
              <a:t>sklearn.linear_model</a:t>
            </a:r>
            <a:r>
              <a:rPr lang="en-US" dirty="0"/>
              <a:t> import </a:t>
            </a:r>
            <a:r>
              <a:rPr lang="en-US" dirty="0" err="1"/>
              <a:t>LogisticRegression</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import seaborn as </a:t>
            </a:r>
            <a:r>
              <a:rPr lang="en-US" dirty="0" err="1"/>
              <a:t>sns</a:t>
            </a:r>
            <a:endParaRPr lang="en-US" dirty="0"/>
          </a:p>
          <a:p>
            <a:r>
              <a:rPr lang="en-US" dirty="0" err="1"/>
              <a:t>sns.set</a:t>
            </a:r>
            <a:r>
              <a:rPr lang="en-US" dirty="0"/>
              <a:t>(style="white")</a:t>
            </a:r>
          </a:p>
          <a:p>
            <a:r>
              <a:rPr lang="en-US" dirty="0" err="1"/>
              <a:t>sns.set</a:t>
            </a:r>
            <a:r>
              <a:rPr lang="en-US" dirty="0"/>
              <a:t>(style="</a:t>
            </a:r>
            <a:r>
              <a:rPr lang="en-US" dirty="0" err="1"/>
              <a:t>whitegrid</a:t>
            </a:r>
            <a:r>
              <a:rPr lang="en-US" dirty="0"/>
              <a:t>", </a:t>
            </a:r>
            <a:r>
              <a:rPr lang="en-US" dirty="0" err="1"/>
              <a:t>color_codes</a:t>
            </a:r>
            <a:r>
              <a:rPr lang="en-US" dirty="0"/>
              <a:t>=True)</a:t>
            </a:r>
          </a:p>
          <a:p>
            <a:endParaRPr lang="en-US" dirty="0"/>
          </a:p>
        </p:txBody>
      </p:sp>
      <p:sp>
        <p:nvSpPr>
          <p:cNvPr id="8" name="TextBox 7">
            <a:extLst>
              <a:ext uri="{FF2B5EF4-FFF2-40B4-BE49-F238E27FC236}">
                <a16:creationId xmlns:a16="http://schemas.microsoft.com/office/drawing/2014/main" id="{5AC16B2B-04AE-4945-AB2A-DAF5DB6E1FC6}"/>
              </a:ext>
            </a:extLst>
          </p:cNvPr>
          <p:cNvSpPr txBox="1"/>
          <p:nvPr/>
        </p:nvSpPr>
        <p:spPr>
          <a:xfrm>
            <a:off x="506627" y="1941041"/>
            <a:ext cx="4966488" cy="369332"/>
          </a:xfrm>
          <a:prstGeom prst="rect">
            <a:avLst/>
          </a:prstGeom>
          <a:noFill/>
        </p:spPr>
        <p:txBody>
          <a:bodyPr wrap="none" rtlCol="0">
            <a:spAutoFit/>
          </a:bodyPr>
          <a:lstStyle/>
          <a:p>
            <a:r>
              <a:rPr lang="en-US" dirty="0"/>
              <a:t>First create a new python script or </a:t>
            </a:r>
            <a:r>
              <a:rPr lang="en-US" dirty="0" err="1"/>
              <a:t>jupyter</a:t>
            </a:r>
            <a:r>
              <a:rPr lang="en-US" dirty="0"/>
              <a:t> notebook</a:t>
            </a:r>
          </a:p>
        </p:txBody>
      </p:sp>
    </p:spTree>
    <p:extLst>
      <p:ext uri="{BB962C8B-B14F-4D97-AF65-F5344CB8AC3E}">
        <p14:creationId xmlns:p14="http://schemas.microsoft.com/office/powerpoint/2010/main" val="359484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184-FFC0-DF45-9368-F22B4C027F29}"/>
              </a:ext>
            </a:extLst>
          </p:cNvPr>
          <p:cNvSpPr>
            <a:spLocks noGrp="1"/>
          </p:cNvSpPr>
          <p:nvPr>
            <p:ph type="title"/>
          </p:nvPr>
        </p:nvSpPr>
        <p:spPr/>
        <p:txBody>
          <a:bodyPr/>
          <a:lstStyle/>
          <a:p>
            <a:r>
              <a:rPr lang="en-US" dirty="0"/>
              <a:t>Data set</a:t>
            </a:r>
          </a:p>
        </p:txBody>
      </p:sp>
      <p:sp>
        <p:nvSpPr>
          <p:cNvPr id="3" name="Content Placeholder 2">
            <a:extLst>
              <a:ext uri="{FF2B5EF4-FFF2-40B4-BE49-F238E27FC236}">
                <a16:creationId xmlns:a16="http://schemas.microsoft.com/office/drawing/2014/main" id="{20E3AE8E-C3F8-644C-B9AD-10F4AF8A875B}"/>
              </a:ext>
            </a:extLst>
          </p:cNvPr>
          <p:cNvSpPr>
            <a:spLocks noGrp="1"/>
          </p:cNvSpPr>
          <p:nvPr>
            <p:ph idx="1"/>
          </p:nvPr>
        </p:nvSpPr>
        <p:spPr/>
        <p:txBody>
          <a:bodyPr/>
          <a:lstStyle/>
          <a:p>
            <a:r>
              <a:rPr lang="en-US" u="sng" dirty="0">
                <a:hlinkClick r:id="rId2"/>
              </a:rPr>
              <a:t>https://raw.githubusercontent.com/madmashup/targeted-marketing-predictive-engine/master/banking.csv</a:t>
            </a:r>
            <a:endParaRPr lang="en-US" u="sng" dirty="0"/>
          </a:p>
          <a:p>
            <a:r>
              <a:rPr lang="en-US" dirty="0"/>
              <a:t>Store this file in the same directory as notebook</a:t>
            </a:r>
          </a:p>
          <a:p>
            <a:r>
              <a:rPr lang="en-US" dirty="0"/>
              <a:t>df = </a:t>
            </a:r>
            <a:r>
              <a:rPr lang="en-US" dirty="0" err="1"/>
              <a:t>pd.read_csv</a:t>
            </a:r>
            <a:r>
              <a:rPr lang="en-US" dirty="0"/>
              <a:t>(</a:t>
            </a:r>
            <a:r>
              <a:rPr lang="en-US" dirty="0" err="1"/>
              <a:t>banking.csv</a:t>
            </a:r>
            <a:r>
              <a:rPr lang="en-US" dirty="0"/>
              <a:t>')</a:t>
            </a:r>
            <a:endParaRPr lang="en-US" u="sng" dirty="0"/>
          </a:p>
          <a:p>
            <a:endParaRPr lang="en-US" dirty="0"/>
          </a:p>
        </p:txBody>
      </p:sp>
    </p:spTree>
    <p:extLst>
      <p:ext uri="{BB962C8B-B14F-4D97-AF65-F5344CB8AC3E}">
        <p14:creationId xmlns:p14="http://schemas.microsoft.com/office/powerpoint/2010/main" val="330396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9D0C-A5AE-F343-BEA0-65A6F03EE3B5}"/>
              </a:ext>
            </a:extLst>
          </p:cNvPr>
          <p:cNvSpPr>
            <a:spLocks noGrp="1"/>
          </p:cNvSpPr>
          <p:nvPr>
            <p:ph type="title"/>
          </p:nvPr>
        </p:nvSpPr>
        <p:spPr/>
        <p:txBody>
          <a:bodyPr/>
          <a:lstStyle/>
          <a:p>
            <a:r>
              <a:rPr lang="en-US" dirty="0"/>
              <a:t>Explore first few entries</a:t>
            </a:r>
          </a:p>
        </p:txBody>
      </p:sp>
      <p:sp>
        <p:nvSpPr>
          <p:cNvPr id="3" name="Content Placeholder 2">
            <a:extLst>
              <a:ext uri="{FF2B5EF4-FFF2-40B4-BE49-F238E27FC236}">
                <a16:creationId xmlns:a16="http://schemas.microsoft.com/office/drawing/2014/main" id="{93BC0D4F-2751-4844-A8D1-D1D39667F5F6}"/>
              </a:ext>
            </a:extLst>
          </p:cNvPr>
          <p:cNvSpPr>
            <a:spLocks noGrp="1"/>
          </p:cNvSpPr>
          <p:nvPr>
            <p:ph idx="1"/>
          </p:nvPr>
        </p:nvSpPr>
        <p:spPr>
          <a:xfrm>
            <a:off x="1050879" y="1825625"/>
            <a:ext cx="9810604" cy="1216024"/>
          </a:xfrm>
        </p:spPr>
        <p:txBody>
          <a:bodyPr/>
          <a:lstStyle/>
          <a:p>
            <a:r>
              <a:rPr lang="en-US" dirty="0"/>
              <a:t>Print out the first n (13 in this case) entries</a:t>
            </a:r>
          </a:p>
          <a:p>
            <a:r>
              <a:rPr lang="en-US" dirty="0" err="1"/>
              <a:t>df.head</a:t>
            </a:r>
            <a:r>
              <a:rPr lang="en-US" dirty="0"/>
              <a:t>(13)</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73EBF0DA-0EB8-BB42-AE1F-6189433747F0}"/>
              </a:ext>
            </a:extLst>
          </p:cNvPr>
          <p:cNvPicPr>
            <a:picLocks noChangeAspect="1"/>
          </p:cNvPicPr>
          <p:nvPr/>
        </p:nvPicPr>
        <p:blipFill>
          <a:blip r:embed="rId2"/>
          <a:stretch>
            <a:fillRect/>
          </a:stretch>
        </p:blipFill>
        <p:spPr>
          <a:xfrm>
            <a:off x="1050879" y="3274541"/>
            <a:ext cx="9996791" cy="1757835"/>
          </a:xfrm>
          <a:prstGeom prst="rect">
            <a:avLst/>
          </a:prstGeom>
        </p:spPr>
      </p:pic>
    </p:spTree>
    <p:extLst>
      <p:ext uri="{BB962C8B-B14F-4D97-AF65-F5344CB8AC3E}">
        <p14:creationId xmlns:p14="http://schemas.microsoft.com/office/powerpoint/2010/main" val="370999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E3A4-722A-B549-957A-3AFD43E37D36}"/>
              </a:ext>
            </a:extLst>
          </p:cNvPr>
          <p:cNvSpPr>
            <a:spLocks noGrp="1"/>
          </p:cNvSpPr>
          <p:nvPr>
            <p:ph type="title"/>
          </p:nvPr>
        </p:nvSpPr>
        <p:spPr/>
        <p:txBody>
          <a:bodyPr/>
          <a:lstStyle/>
          <a:p>
            <a:r>
              <a:rPr lang="en-US" dirty="0"/>
              <a:t>Check out the columns</a:t>
            </a:r>
          </a:p>
        </p:txBody>
      </p:sp>
      <p:sp>
        <p:nvSpPr>
          <p:cNvPr id="3" name="Content Placeholder 2">
            <a:extLst>
              <a:ext uri="{FF2B5EF4-FFF2-40B4-BE49-F238E27FC236}">
                <a16:creationId xmlns:a16="http://schemas.microsoft.com/office/drawing/2014/main" id="{0584723A-9B46-1F4E-A382-06E43436FC9F}"/>
              </a:ext>
            </a:extLst>
          </p:cNvPr>
          <p:cNvSpPr>
            <a:spLocks noGrp="1"/>
          </p:cNvSpPr>
          <p:nvPr>
            <p:ph idx="1"/>
          </p:nvPr>
        </p:nvSpPr>
        <p:spPr/>
        <p:txBody>
          <a:bodyPr/>
          <a:lstStyle/>
          <a:p>
            <a:r>
              <a:rPr lang="en-US" dirty="0"/>
              <a:t>Every data frame has the attribute columns</a:t>
            </a:r>
          </a:p>
          <a:p>
            <a:r>
              <a:rPr lang="en-US" dirty="0" err="1"/>
              <a:t>df.columns</a:t>
            </a:r>
            <a:r>
              <a:rPr lang="en-US" dirty="0"/>
              <a:t> # this command returns a list of the columns in the data frame</a:t>
            </a:r>
          </a:p>
          <a:p>
            <a:r>
              <a:rPr lang="en-US" dirty="0"/>
              <a:t>Index(['age', 'job', 'marital', 'education', 'default', 'housing', 'loan', 'contact', 'month', '</a:t>
            </a:r>
            <a:r>
              <a:rPr lang="en-US" dirty="0" err="1"/>
              <a:t>day_of_week</a:t>
            </a:r>
            <a:r>
              <a:rPr lang="en-US" dirty="0"/>
              <a:t>', 'duration', 'campaign', '</a:t>
            </a:r>
            <a:r>
              <a:rPr lang="en-US" dirty="0" err="1"/>
              <a:t>pdays</a:t>
            </a:r>
            <a:r>
              <a:rPr lang="en-US" dirty="0"/>
              <a:t>', 'previous', '</a:t>
            </a:r>
            <a:r>
              <a:rPr lang="en-US" dirty="0" err="1"/>
              <a:t>poutcome</a:t>
            </a:r>
            <a:r>
              <a:rPr lang="en-US" dirty="0"/>
              <a:t>', '</a:t>
            </a:r>
            <a:r>
              <a:rPr lang="en-US" dirty="0" err="1"/>
              <a:t>emp_var_rate</a:t>
            </a:r>
            <a:r>
              <a:rPr lang="en-US" dirty="0"/>
              <a:t>', '</a:t>
            </a:r>
            <a:r>
              <a:rPr lang="en-US" dirty="0" err="1"/>
              <a:t>cons_price_idx</a:t>
            </a:r>
            <a:r>
              <a:rPr lang="en-US" dirty="0"/>
              <a:t>', '</a:t>
            </a:r>
            <a:r>
              <a:rPr lang="en-US" dirty="0" err="1"/>
              <a:t>cons_conf_idx</a:t>
            </a:r>
            <a:r>
              <a:rPr lang="en-US" dirty="0"/>
              <a:t>', 'euribor3m', '</a:t>
            </a:r>
            <a:r>
              <a:rPr lang="en-US" dirty="0" err="1"/>
              <a:t>nr_employed</a:t>
            </a:r>
            <a:r>
              <a:rPr lang="en-US" dirty="0"/>
              <a:t>', 'y'], </a:t>
            </a:r>
            <a:r>
              <a:rPr lang="en-US" dirty="0" err="1"/>
              <a:t>dtype</a:t>
            </a:r>
            <a:r>
              <a:rPr lang="en-US" dirty="0"/>
              <a:t>='object')</a:t>
            </a:r>
          </a:p>
        </p:txBody>
      </p:sp>
    </p:spTree>
    <p:extLst>
      <p:ext uri="{BB962C8B-B14F-4D97-AF65-F5344CB8AC3E}">
        <p14:creationId xmlns:p14="http://schemas.microsoft.com/office/powerpoint/2010/main" val="244332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923E-E47B-2D44-82FD-04B3BDFB692B}"/>
              </a:ext>
            </a:extLst>
          </p:cNvPr>
          <p:cNvSpPr>
            <a:spLocks noGrp="1"/>
          </p:cNvSpPr>
          <p:nvPr>
            <p:ph type="title"/>
          </p:nvPr>
        </p:nvSpPr>
        <p:spPr/>
        <p:txBody>
          <a:bodyPr/>
          <a:lstStyle/>
          <a:p>
            <a:r>
              <a:rPr lang="en-US" dirty="0"/>
              <a:t>Select your columns of interest</a:t>
            </a:r>
          </a:p>
        </p:txBody>
      </p:sp>
      <p:sp>
        <p:nvSpPr>
          <p:cNvPr id="3" name="Content Placeholder 2">
            <a:extLst>
              <a:ext uri="{FF2B5EF4-FFF2-40B4-BE49-F238E27FC236}">
                <a16:creationId xmlns:a16="http://schemas.microsoft.com/office/drawing/2014/main" id="{924D94FC-3EAA-074B-A1E6-C664CFC3963C}"/>
              </a:ext>
            </a:extLst>
          </p:cNvPr>
          <p:cNvSpPr>
            <a:spLocks noGrp="1"/>
          </p:cNvSpPr>
          <p:nvPr>
            <p:ph idx="1"/>
          </p:nvPr>
        </p:nvSpPr>
        <p:spPr/>
        <p:txBody>
          <a:bodyPr/>
          <a:lstStyle/>
          <a:p>
            <a:r>
              <a:rPr lang="en-US" dirty="0"/>
              <a:t>There are various way to do this</a:t>
            </a:r>
          </a:p>
          <a:p>
            <a:r>
              <a:rPr lang="en-US" dirty="0"/>
              <a:t>You can explore them all!</a:t>
            </a:r>
          </a:p>
          <a:p>
            <a:endParaRPr lang="en-US" dirty="0"/>
          </a:p>
        </p:txBody>
      </p:sp>
    </p:spTree>
    <p:extLst>
      <p:ext uri="{BB962C8B-B14F-4D97-AF65-F5344CB8AC3E}">
        <p14:creationId xmlns:p14="http://schemas.microsoft.com/office/powerpoint/2010/main" val="2923950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C496-F1CD-1F41-99E6-11FF48C35E10}"/>
              </a:ext>
            </a:extLst>
          </p:cNvPr>
          <p:cNvSpPr>
            <a:spLocks noGrp="1"/>
          </p:cNvSpPr>
          <p:nvPr>
            <p:ph type="title"/>
          </p:nvPr>
        </p:nvSpPr>
        <p:spPr/>
        <p:txBody>
          <a:bodyPr/>
          <a:lstStyle/>
          <a:p>
            <a:r>
              <a:rPr lang="en-US" dirty="0"/>
              <a:t>age</a:t>
            </a:r>
          </a:p>
        </p:txBody>
      </p:sp>
      <p:sp>
        <p:nvSpPr>
          <p:cNvPr id="3" name="Content Placeholder 2">
            <a:extLst>
              <a:ext uri="{FF2B5EF4-FFF2-40B4-BE49-F238E27FC236}">
                <a16:creationId xmlns:a16="http://schemas.microsoft.com/office/drawing/2014/main" id="{D9723CC8-3359-434E-B149-E970E70206BE}"/>
              </a:ext>
            </a:extLst>
          </p:cNvPr>
          <p:cNvSpPr>
            <a:spLocks noGrp="1"/>
          </p:cNvSpPr>
          <p:nvPr>
            <p:ph idx="1"/>
          </p:nvPr>
        </p:nvSpPr>
        <p:spPr>
          <a:xfrm>
            <a:off x="1050879" y="1825625"/>
            <a:ext cx="9810604" cy="1216024"/>
          </a:xfrm>
        </p:spPr>
        <p:txBody>
          <a:bodyPr/>
          <a:lstStyle/>
          <a:p>
            <a:r>
              <a:rPr lang="en-US" dirty="0"/>
              <a:t>The first column is age which is numeric and has minimum value 17, maximum value 98, range 81, average 40.04, standard deviation 10.4, we can also see that the data type is stored as int64</a:t>
            </a:r>
          </a:p>
          <a:p>
            <a:endParaRPr lang="en-US" dirty="0"/>
          </a:p>
        </p:txBody>
      </p:sp>
      <p:pic>
        <p:nvPicPr>
          <p:cNvPr id="6" name="Picture 5" descr="Text&#10;&#10;Description automatically generated">
            <a:extLst>
              <a:ext uri="{FF2B5EF4-FFF2-40B4-BE49-F238E27FC236}">
                <a16:creationId xmlns:a16="http://schemas.microsoft.com/office/drawing/2014/main" id="{A2591B29-614F-B040-AEC6-10F42F3E5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331" y="3617955"/>
            <a:ext cx="2425700" cy="2019300"/>
          </a:xfrm>
          <a:prstGeom prst="rect">
            <a:avLst/>
          </a:prstGeom>
        </p:spPr>
      </p:pic>
    </p:spTree>
    <p:extLst>
      <p:ext uri="{BB962C8B-B14F-4D97-AF65-F5344CB8AC3E}">
        <p14:creationId xmlns:p14="http://schemas.microsoft.com/office/powerpoint/2010/main" val="12297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0A54-DC2B-CF4A-B761-30E01AC9933D}"/>
              </a:ext>
            </a:extLst>
          </p:cNvPr>
          <p:cNvSpPr>
            <a:spLocks noGrp="1"/>
          </p:cNvSpPr>
          <p:nvPr>
            <p:ph type="title"/>
          </p:nvPr>
        </p:nvSpPr>
        <p:spPr/>
        <p:txBody>
          <a:bodyPr/>
          <a:lstStyle/>
          <a:p>
            <a:r>
              <a:rPr lang="en-US" dirty="0"/>
              <a:t>job</a:t>
            </a:r>
          </a:p>
        </p:txBody>
      </p:sp>
      <p:sp>
        <p:nvSpPr>
          <p:cNvPr id="3" name="Content Placeholder 2">
            <a:extLst>
              <a:ext uri="{FF2B5EF4-FFF2-40B4-BE49-F238E27FC236}">
                <a16:creationId xmlns:a16="http://schemas.microsoft.com/office/drawing/2014/main" id="{A8FF7A3A-E581-BD45-A0A6-E41A43A357AC}"/>
              </a:ext>
            </a:extLst>
          </p:cNvPr>
          <p:cNvSpPr>
            <a:spLocks noGrp="1"/>
          </p:cNvSpPr>
          <p:nvPr>
            <p:ph idx="1"/>
          </p:nvPr>
        </p:nvSpPr>
        <p:spPr/>
        <p:txBody>
          <a:bodyPr/>
          <a:lstStyle/>
          <a:p>
            <a:r>
              <a:rPr lang="en-US" dirty="0"/>
              <a:t>The second column is job which is categorical. The unique values of this column are blue-collar, technician, management services, retired, admin., housemaid, unemployed, entrepreneur, self-employed, unknown, student. Here is a way to print out the different categories and their counts as a percentage of the whole data set. This is important because if we don’t have enough records associated with a certain value we may not want to train a machine learning model on that attribute value.</a:t>
            </a:r>
          </a:p>
          <a:p>
            <a:endParaRPr lang="en-US" dirty="0"/>
          </a:p>
        </p:txBody>
      </p:sp>
      <p:pic>
        <p:nvPicPr>
          <p:cNvPr id="4" name="Picture 3" descr="Text&#10;&#10;Description automatically generated">
            <a:extLst>
              <a:ext uri="{FF2B5EF4-FFF2-40B4-BE49-F238E27FC236}">
                <a16:creationId xmlns:a16="http://schemas.microsoft.com/office/drawing/2014/main" id="{BACB972F-164A-6E4B-ABAD-658396E62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450" y="4145692"/>
            <a:ext cx="3721100" cy="2336800"/>
          </a:xfrm>
          <a:prstGeom prst="rect">
            <a:avLst/>
          </a:prstGeom>
        </p:spPr>
      </p:pic>
    </p:spTree>
    <p:extLst>
      <p:ext uri="{BB962C8B-B14F-4D97-AF65-F5344CB8AC3E}">
        <p14:creationId xmlns:p14="http://schemas.microsoft.com/office/powerpoint/2010/main" val="365696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9113-8ECF-A443-A686-EC30FC2945E8}"/>
              </a:ext>
            </a:extLst>
          </p:cNvPr>
          <p:cNvSpPr>
            <a:spLocks noGrp="1"/>
          </p:cNvSpPr>
          <p:nvPr>
            <p:ph type="title"/>
          </p:nvPr>
        </p:nvSpPr>
        <p:spPr/>
        <p:txBody>
          <a:bodyPr/>
          <a:lstStyle/>
          <a:p>
            <a:r>
              <a:rPr lang="en-US" dirty="0"/>
              <a:t>marital</a:t>
            </a:r>
          </a:p>
        </p:txBody>
      </p:sp>
      <p:sp>
        <p:nvSpPr>
          <p:cNvPr id="4" name="Rectangle 2">
            <a:extLst>
              <a:ext uri="{FF2B5EF4-FFF2-40B4-BE49-F238E27FC236}">
                <a16:creationId xmlns:a16="http://schemas.microsoft.com/office/drawing/2014/main" id="{0E5170EE-CB8F-B441-8D05-0E47CA6F93AD}"/>
              </a:ext>
            </a:extLst>
          </p:cNvPr>
          <p:cNvSpPr>
            <a:spLocks noChangeArrowheads="1"/>
          </p:cNvSpPr>
          <p:nvPr/>
        </p:nvSpPr>
        <p:spPr bwMode="auto">
          <a:xfrm>
            <a:off x="1285103" y="2030340"/>
            <a:ext cx="81536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the same style here we see that most people are either married or single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descr="Text&#10;&#10;Description automatically generated">
            <a:extLst>
              <a:ext uri="{FF2B5EF4-FFF2-40B4-BE49-F238E27FC236}">
                <a16:creationId xmlns:a16="http://schemas.microsoft.com/office/drawing/2014/main" id="{F3416FD8-DC49-2C4C-B72E-FBF751520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032" y="3429000"/>
            <a:ext cx="3670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82931"/>
      </p:ext>
    </p:extLst>
  </p:cSld>
  <p:clrMapOvr>
    <a:masterClrMapping/>
  </p:clrMapOvr>
</p:sld>
</file>

<file path=ppt/theme/theme1.xml><?xml version="1.0" encoding="utf-8"?>
<a:theme xmlns:a="http://schemas.openxmlformats.org/drawingml/2006/main" name="ArchiveVTI">
  <a:themeElements>
    <a:clrScheme name="Slipstream">
      <a:dk1>
        <a:srgbClr val="000000"/>
      </a:dk1>
      <a:lt1>
        <a:srgbClr val="FFFFFF"/>
      </a:lt1>
      <a:dk2>
        <a:srgbClr val="212745"/>
      </a:dk2>
      <a:lt2>
        <a:srgbClr val="B4DCFA"/>
      </a:lt2>
      <a:accent1>
        <a:srgbClr val="4E67C8"/>
      </a:accent1>
      <a:accent2>
        <a:srgbClr val="16A1D2"/>
      </a:accent2>
      <a:accent3>
        <a:srgbClr val="76A53A"/>
      </a:accent3>
      <a:accent4>
        <a:srgbClr val="4BA68D"/>
      </a:accent4>
      <a:accent5>
        <a:srgbClr val="FA6B00"/>
      </a:accent5>
      <a:accent6>
        <a:srgbClr val="F14124"/>
      </a:accent6>
      <a:hlink>
        <a:srgbClr val="398470"/>
      </a:hlink>
      <a:folHlink>
        <a:srgbClr val="347FA7"/>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56</TotalTime>
  <Words>509</Words>
  <Application>Microsoft Macintosh PowerPoint</Application>
  <PresentationFormat>Widescreen</PresentationFormat>
  <Paragraphs>45</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Bembo</vt:lpstr>
      <vt:lpstr>Calibri</vt:lpstr>
      <vt:lpstr>ArchiveVTI</vt:lpstr>
      <vt:lpstr>Exploratory data analysis</vt:lpstr>
      <vt:lpstr>Import libraries</vt:lpstr>
      <vt:lpstr>Data set</vt:lpstr>
      <vt:lpstr>Explore first few entries</vt:lpstr>
      <vt:lpstr>Check out the columns</vt:lpstr>
      <vt:lpstr>Select your columns of interest</vt:lpstr>
      <vt:lpstr>age</vt:lpstr>
      <vt:lpstr>job</vt:lpstr>
      <vt:lpstr>marital</vt:lpstr>
      <vt:lpstr>education</vt:lpstr>
      <vt:lpstr>default</vt:lpstr>
      <vt:lpstr>housing</vt:lpstr>
      <vt:lp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Wilson, Austin John</dc:creator>
  <cp:lastModifiedBy>Wilson, Austin John</cp:lastModifiedBy>
  <cp:revision>2</cp:revision>
  <dcterms:created xsi:type="dcterms:W3CDTF">2021-12-01T07:03:50Z</dcterms:created>
  <dcterms:modified xsi:type="dcterms:W3CDTF">2021-12-01T08:00:14Z</dcterms:modified>
</cp:coreProperties>
</file>